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al" panose="020B0604020202020204" pitchFamily="34" charset="0"/>
      <p:regular r:id="rId15"/>
    </p:embeddedFont>
    <p:embeddedFont>
      <p:font typeface="Arial Bold" panose="020B0802020202020204" pitchFamily="34" charset="7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K Grotesk Bold" pitchFamily="2" charset="7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48" autoAdjust="0"/>
  </p:normalViewPr>
  <p:slideViewPr>
    <p:cSldViewPr>
      <p:cViewPr varScale="1">
        <p:scale>
          <a:sx n="78" d="100"/>
          <a:sy n="78" d="100"/>
        </p:scale>
        <p:origin x="90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1817" flipH="1">
            <a:off x="-1782999" y="5871383"/>
            <a:ext cx="21853999" cy="7390754"/>
          </a:xfrm>
          <a:custGeom>
            <a:avLst/>
            <a:gdLst/>
            <a:ahLst/>
            <a:cxnLst/>
            <a:rect l="l" t="t" r="r" b="b"/>
            <a:pathLst>
              <a:path w="21853999" h="7390754">
                <a:moveTo>
                  <a:pt x="21853998" y="0"/>
                </a:moveTo>
                <a:lnTo>
                  <a:pt x="0" y="0"/>
                </a:lnTo>
                <a:lnTo>
                  <a:pt x="0" y="7390754"/>
                </a:lnTo>
                <a:lnTo>
                  <a:pt x="21853998" y="7390754"/>
                </a:lnTo>
                <a:lnTo>
                  <a:pt x="218539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84960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01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583758">
            <a:off x="1515939" y="3234584"/>
            <a:ext cx="2878197" cy="2878197"/>
          </a:xfrm>
          <a:custGeom>
            <a:avLst/>
            <a:gdLst/>
            <a:ahLst/>
            <a:cxnLst/>
            <a:rect l="l" t="t" r="r" b="b"/>
            <a:pathLst>
              <a:path w="2878197" h="2878197">
                <a:moveTo>
                  <a:pt x="0" y="0"/>
                </a:moveTo>
                <a:lnTo>
                  <a:pt x="2878197" y="0"/>
                </a:lnTo>
                <a:lnTo>
                  <a:pt x="2878197" y="2878197"/>
                </a:lnTo>
                <a:lnTo>
                  <a:pt x="0" y="2878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1048348">
            <a:off x="13381512" y="2863457"/>
            <a:ext cx="2373141" cy="3148044"/>
          </a:xfrm>
          <a:custGeom>
            <a:avLst/>
            <a:gdLst/>
            <a:ahLst/>
            <a:cxnLst/>
            <a:rect l="l" t="t" r="r" b="b"/>
            <a:pathLst>
              <a:path w="2373141" h="3148044">
                <a:moveTo>
                  <a:pt x="0" y="0"/>
                </a:moveTo>
                <a:lnTo>
                  <a:pt x="2373141" y="0"/>
                </a:lnTo>
                <a:lnTo>
                  <a:pt x="2373141" y="3148044"/>
                </a:lnTo>
                <a:lnTo>
                  <a:pt x="0" y="31480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574262" y="965545"/>
            <a:ext cx="15139475" cy="3102230"/>
            <a:chOff x="0" y="0"/>
            <a:chExt cx="20185967" cy="4136306"/>
          </a:xfrm>
        </p:grpSpPr>
        <p:sp>
          <p:nvSpPr>
            <p:cNvPr id="9" name="TextBox 9"/>
            <p:cNvSpPr txBox="1"/>
            <p:nvPr/>
          </p:nvSpPr>
          <p:spPr>
            <a:xfrm>
              <a:off x="0" y="-76200"/>
              <a:ext cx="20185967" cy="2878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92"/>
                </a:lnSpc>
              </a:pPr>
              <a:r>
                <a:rPr lang="en-US" sz="7200" spc="-216">
                  <a:solidFill>
                    <a:srgbClr val="FFFFFF"/>
                  </a:solidFill>
                  <a:latin typeface="Arial Bold"/>
                </a:rPr>
                <a:t>PROJETO INTEGRADOR DESAFIOS DE PROGRAMAÇÃO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439000"/>
              <a:ext cx="19097316" cy="671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94"/>
                </a:lnSpc>
              </a:pPr>
              <a:r>
                <a:rPr lang="en-US" sz="2919">
                  <a:solidFill>
                    <a:srgbClr val="57FFDC"/>
                  </a:solidFill>
                  <a:latin typeface="Arial Bold"/>
                </a:rPr>
                <a:t>CALCULADORA ESPECIFÍCA FISICA 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002834" y="5057775"/>
            <a:ext cx="6960828" cy="1967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94"/>
              </a:lnSpc>
            </a:pPr>
            <a:r>
              <a:rPr lang="en-US" sz="2919" dirty="0">
                <a:solidFill>
                  <a:srgbClr val="FFFFFF"/>
                </a:solidFill>
                <a:latin typeface="Arial Bold"/>
              </a:rPr>
              <a:t>MATHEUS HENRIQUE DE OLIVEIRA</a:t>
            </a:r>
          </a:p>
          <a:p>
            <a:pPr>
              <a:lnSpc>
                <a:spcPts val="3794"/>
              </a:lnSpc>
            </a:pPr>
            <a:r>
              <a:rPr lang="en-US" sz="2919" dirty="0">
                <a:solidFill>
                  <a:srgbClr val="FFFFFF"/>
                </a:solidFill>
                <a:latin typeface="Arial Bold"/>
              </a:rPr>
              <a:t>PETERSON DOS SANTOS FERREIRA</a:t>
            </a:r>
          </a:p>
          <a:p>
            <a:pPr>
              <a:lnSpc>
                <a:spcPts val="3794"/>
              </a:lnSpc>
            </a:pPr>
            <a:r>
              <a:rPr lang="en-US" sz="2919" dirty="0">
                <a:solidFill>
                  <a:srgbClr val="FFFFFF"/>
                </a:solidFill>
                <a:latin typeface="Arial Bold"/>
              </a:rPr>
              <a:t>LENIN MISQUEVIS PELLIZZONI</a:t>
            </a:r>
          </a:p>
          <a:p>
            <a:pPr>
              <a:lnSpc>
                <a:spcPts val="3794"/>
              </a:lnSpc>
              <a:spcBef>
                <a:spcPct val="0"/>
              </a:spcBef>
            </a:pPr>
            <a:r>
              <a:rPr lang="en-US" sz="2919" dirty="0">
                <a:solidFill>
                  <a:srgbClr val="FFFFFF"/>
                </a:solidFill>
                <a:latin typeface="Arial Bold"/>
              </a:rPr>
              <a:t>FELIPE ALBINO RAFALDINI OLIVEIRA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12075" y="7831697"/>
            <a:ext cx="2150418" cy="722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Arial Bold"/>
              </a:rPr>
              <a:t>ORIENTADOR:</a:t>
            </a:r>
          </a:p>
          <a:p>
            <a:pPr algn="ctr">
              <a:lnSpc>
                <a:spcPts val="2664"/>
              </a:lnSpc>
              <a:spcBef>
                <a:spcPct val="0"/>
              </a:spcBef>
            </a:pPr>
            <a:endParaRPr lang="en-US" sz="2400">
              <a:solidFill>
                <a:srgbClr val="FFFFFF"/>
              </a:solidFill>
              <a:latin typeface="Arial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37153" y="8097254"/>
            <a:ext cx="210026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dirty="0">
                <a:solidFill>
                  <a:srgbClr val="FFFFFF"/>
                </a:solidFill>
                <a:latin typeface="Arial"/>
              </a:rPr>
              <a:t>José Garcia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53400" y="263580"/>
            <a:ext cx="1947713" cy="352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Arial Bold"/>
              </a:rPr>
              <a:t>UNISO - 2023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02834" y="4247007"/>
            <a:ext cx="6282333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Integrantes: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28806" flipV="1">
            <a:off x="-5846362" y="-3437232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6874464"/>
                </a:moveTo>
                <a:lnTo>
                  <a:pt x="21356206" y="6874464"/>
                </a:lnTo>
                <a:lnTo>
                  <a:pt x="21356206" y="0"/>
                </a:lnTo>
                <a:lnTo>
                  <a:pt x="0" y="0"/>
                </a:lnTo>
                <a:lnTo>
                  <a:pt x="0" y="68744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651868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10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666631" y="459340"/>
            <a:ext cx="9457970" cy="1697458"/>
            <a:chOff x="0" y="0"/>
            <a:chExt cx="12610627" cy="2263277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12610627" cy="1316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2"/>
                </a:lnSpc>
              </a:pPr>
              <a:r>
                <a:rPr lang="en-US" sz="6200" spc="-186">
                  <a:solidFill>
                    <a:srgbClr val="FFFFFF"/>
                  </a:solidFill>
                  <a:latin typeface="Arial Bold"/>
                </a:rPr>
                <a:t>PROJETO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13977"/>
              <a:ext cx="10760804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-5400000">
            <a:off x="10371804" y="1470120"/>
            <a:ext cx="47625" cy="1325731"/>
          </a:xfrm>
          <a:prstGeom prst="rect">
            <a:avLst/>
          </a:prstGeom>
          <a:solidFill>
            <a:srgbClr val="57FFDC"/>
          </a:solid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-844735">
            <a:off x="1795273" y="6857167"/>
            <a:ext cx="1852368" cy="2449412"/>
          </a:xfrm>
          <a:custGeom>
            <a:avLst/>
            <a:gdLst/>
            <a:ahLst/>
            <a:cxnLst/>
            <a:rect l="l" t="t" r="r" b="b"/>
            <a:pathLst>
              <a:path w="1852368" h="2449412">
                <a:moveTo>
                  <a:pt x="0" y="0"/>
                </a:moveTo>
                <a:lnTo>
                  <a:pt x="1852368" y="0"/>
                </a:lnTo>
                <a:lnTo>
                  <a:pt x="1852368" y="2449412"/>
                </a:lnTo>
                <a:lnTo>
                  <a:pt x="0" y="2449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1293749" y="5179651"/>
            <a:ext cx="2855416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Menu formulas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211" y="2648514"/>
            <a:ext cx="10535572" cy="65393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28806" flipV="1">
            <a:off x="-5846362" y="-3437232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6874464"/>
                </a:moveTo>
                <a:lnTo>
                  <a:pt x="21356206" y="6874464"/>
                </a:lnTo>
                <a:lnTo>
                  <a:pt x="21356206" y="0"/>
                </a:lnTo>
                <a:lnTo>
                  <a:pt x="0" y="0"/>
                </a:lnTo>
                <a:lnTo>
                  <a:pt x="0" y="68744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11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666631" y="459340"/>
            <a:ext cx="9457970" cy="1697458"/>
            <a:chOff x="0" y="0"/>
            <a:chExt cx="12610627" cy="2263277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12610627" cy="1316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2"/>
                </a:lnSpc>
              </a:pPr>
              <a:r>
                <a:rPr lang="en-US" sz="6200" spc="-186">
                  <a:solidFill>
                    <a:srgbClr val="FFFFFF"/>
                  </a:solidFill>
                  <a:latin typeface="Arial Bold"/>
                </a:rPr>
                <a:t>PROJETO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13977"/>
              <a:ext cx="10760804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-5400000">
            <a:off x="10371804" y="1470120"/>
            <a:ext cx="47625" cy="1325731"/>
          </a:xfrm>
          <a:prstGeom prst="rect">
            <a:avLst/>
          </a:prstGeom>
          <a:solidFill>
            <a:srgbClr val="57FFDC"/>
          </a:solid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028700" y="7299608"/>
            <a:ext cx="2899420" cy="1888247"/>
          </a:xfrm>
          <a:custGeom>
            <a:avLst/>
            <a:gdLst/>
            <a:ahLst/>
            <a:cxnLst/>
            <a:rect l="l" t="t" r="r" b="b"/>
            <a:pathLst>
              <a:path w="2899420" h="1888247">
                <a:moveTo>
                  <a:pt x="0" y="0"/>
                </a:moveTo>
                <a:lnTo>
                  <a:pt x="2899420" y="0"/>
                </a:lnTo>
                <a:lnTo>
                  <a:pt x="2899420" y="1888247"/>
                </a:lnTo>
                <a:lnTo>
                  <a:pt x="0" y="1888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1278706" y="5235257"/>
            <a:ext cx="2399407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Tela formula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830" y="2563788"/>
            <a:ext cx="11850550" cy="66405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17448">
            <a:off x="-378712" y="5260842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5"/>
                </a:lnTo>
                <a:lnTo>
                  <a:pt x="0" y="687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500070" y="5443244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12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6827155" y="2863712"/>
            <a:ext cx="4195120" cy="4195120"/>
          </a:xfrm>
          <a:custGeom>
            <a:avLst/>
            <a:gdLst/>
            <a:ahLst/>
            <a:cxnLst/>
            <a:rect l="l" t="t" r="r" b="b"/>
            <a:pathLst>
              <a:path w="4195120" h="4195120">
                <a:moveTo>
                  <a:pt x="0" y="0"/>
                </a:moveTo>
                <a:lnTo>
                  <a:pt x="4195120" y="0"/>
                </a:lnTo>
                <a:lnTo>
                  <a:pt x="4195120" y="4195121"/>
                </a:lnTo>
                <a:lnTo>
                  <a:pt x="0" y="4195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028700" y="2863712"/>
            <a:ext cx="3234705" cy="3310573"/>
          </a:xfrm>
          <a:custGeom>
            <a:avLst/>
            <a:gdLst/>
            <a:ahLst/>
            <a:cxnLst/>
            <a:rect l="l" t="t" r="r" b="b"/>
            <a:pathLst>
              <a:path w="3234705" h="3310573">
                <a:moveTo>
                  <a:pt x="0" y="0"/>
                </a:moveTo>
                <a:lnTo>
                  <a:pt x="3234705" y="0"/>
                </a:lnTo>
                <a:lnTo>
                  <a:pt x="3234705" y="3310573"/>
                </a:lnTo>
                <a:lnTo>
                  <a:pt x="0" y="3310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545595" y="2863712"/>
            <a:ext cx="4026839" cy="3625450"/>
          </a:xfrm>
          <a:custGeom>
            <a:avLst/>
            <a:gdLst/>
            <a:ahLst/>
            <a:cxnLst/>
            <a:rect l="l" t="t" r="r" b="b"/>
            <a:pathLst>
              <a:path w="4026839" h="3625450">
                <a:moveTo>
                  <a:pt x="0" y="0"/>
                </a:moveTo>
                <a:lnTo>
                  <a:pt x="4026839" y="0"/>
                </a:lnTo>
                <a:lnTo>
                  <a:pt x="4026839" y="3625450"/>
                </a:lnTo>
                <a:lnTo>
                  <a:pt x="0" y="3625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4195730" y="348127"/>
            <a:ext cx="9457970" cy="1697458"/>
            <a:chOff x="0" y="0"/>
            <a:chExt cx="12610627" cy="226327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12610627" cy="1316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2"/>
                </a:lnSpc>
              </a:pPr>
              <a:r>
                <a:rPr lang="en-US" sz="6200" spc="-186">
                  <a:solidFill>
                    <a:srgbClr val="FFFFFF"/>
                  </a:solidFill>
                  <a:latin typeface="Arial Bold"/>
                </a:rPr>
                <a:t>GITHUB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13977"/>
              <a:ext cx="10760804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019917" y="1398521"/>
            <a:ext cx="12248166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Nosso projeto está disponível no GitHub, confira!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7308">
            <a:off x="-6906184" y="-1872346"/>
            <a:ext cx="17016201" cy="6180151"/>
          </a:xfrm>
          <a:custGeom>
            <a:avLst/>
            <a:gdLst/>
            <a:ahLst/>
            <a:cxnLst/>
            <a:rect l="l" t="t" r="r" b="b"/>
            <a:pathLst>
              <a:path w="17016201" h="6180151">
                <a:moveTo>
                  <a:pt x="0" y="0"/>
                </a:moveTo>
                <a:lnTo>
                  <a:pt x="17016202" y="0"/>
                </a:lnTo>
                <a:lnTo>
                  <a:pt x="17016202" y="6180152"/>
                </a:lnTo>
                <a:lnTo>
                  <a:pt x="0" y="6180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627308">
            <a:off x="5445209" y="7487829"/>
            <a:ext cx="17016201" cy="6180151"/>
          </a:xfrm>
          <a:custGeom>
            <a:avLst/>
            <a:gdLst/>
            <a:ahLst/>
            <a:cxnLst/>
            <a:rect l="l" t="t" r="r" b="b"/>
            <a:pathLst>
              <a:path w="17016201" h="6180151">
                <a:moveTo>
                  <a:pt x="0" y="0"/>
                </a:moveTo>
                <a:lnTo>
                  <a:pt x="17016201" y="0"/>
                </a:lnTo>
                <a:lnTo>
                  <a:pt x="17016201" y="6180152"/>
                </a:lnTo>
                <a:lnTo>
                  <a:pt x="0" y="6180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984960" y="7183858"/>
            <a:ext cx="616957" cy="2074442"/>
            <a:chOff x="0" y="0"/>
            <a:chExt cx="822610" cy="2765923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13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3173130" y="8107490"/>
            <a:ext cx="6223758" cy="1618177"/>
          </a:xfrm>
          <a:custGeom>
            <a:avLst/>
            <a:gdLst/>
            <a:ahLst/>
            <a:cxnLst/>
            <a:rect l="l" t="t" r="r" b="b"/>
            <a:pathLst>
              <a:path w="6223758" h="1618177">
                <a:moveTo>
                  <a:pt x="0" y="0"/>
                </a:moveTo>
                <a:lnTo>
                  <a:pt x="6223758" y="0"/>
                </a:lnTo>
                <a:lnTo>
                  <a:pt x="6223758" y="1618177"/>
                </a:lnTo>
                <a:lnTo>
                  <a:pt x="0" y="1618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1411103" y="188003"/>
            <a:ext cx="3972285" cy="3972285"/>
          </a:xfrm>
          <a:custGeom>
            <a:avLst/>
            <a:gdLst/>
            <a:ahLst/>
            <a:cxnLst/>
            <a:rect l="l" t="t" r="r" b="b"/>
            <a:pathLst>
              <a:path w="3972285" h="3972285">
                <a:moveTo>
                  <a:pt x="0" y="0"/>
                </a:moveTo>
                <a:lnTo>
                  <a:pt x="3972284" y="0"/>
                </a:lnTo>
                <a:lnTo>
                  <a:pt x="3972284" y="3972285"/>
                </a:lnTo>
                <a:lnTo>
                  <a:pt x="0" y="39722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028700" y="4136493"/>
            <a:ext cx="15926023" cy="3047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O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projeto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visa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criar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um software  para o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auxílio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de um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melhor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compreendimento</a:t>
            </a:r>
            <a:endParaRPr lang="en-US" sz="3399" dirty="0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dos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alunos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recém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ingressados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na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matéria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de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Física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1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mediante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diversas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fórmulas</a:t>
            </a:r>
            <a:endParaRPr lang="en-US" sz="3399" dirty="0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Arial"/>
              </a:rPr>
              <a:t>onde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há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exemplos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práticos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e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uma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contextualização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onde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explicará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para que e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Arial"/>
              </a:rPr>
              <a:t>onde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é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utilizado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cada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uma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destas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fórmulas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, o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projeto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visa ser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uma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central de</a:t>
            </a:r>
          </a:p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Arial"/>
              </a:rPr>
              <a:t>ajuda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com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relação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estas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fórmulas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para o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melhor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entendimento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na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matéria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202721"/>
            <a:ext cx="6210300" cy="110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33"/>
              </a:lnSpc>
            </a:pPr>
            <a:r>
              <a:rPr lang="en-US" sz="6787" spc="-203">
                <a:solidFill>
                  <a:srgbClr val="FFFFFF"/>
                </a:solidFill>
                <a:latin typeface="Arial Bold"/>
              </a:rPr>
              <a:t>Conclusão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01603">
            <a:off x="5328173" y="-816435"/>
            <a:ext cx="18528255" cy="5642970"/>
          </a:xfrm>
          <a:custGeom>
            <a:avLst/>
            <a:gdLst/>
            <a:ahLst/>
            <a:cxnLst/>
            <a:rect l="l" t="t" r="r" b="b"/>
            <a:pathLst>
              <a:path w="18528255" h="5642970">
                <a:moveTo>
                  <a:pt x="0" y="0"/>
                </a:moveTo>
                <a:lnTo>
                  <a:pt x="18528254" y="0"/>
                </a:lnTo>
                <a:lnTo>
                  <a:pt x="18528254" y="5642970"/>
                </a:lnTo>
                <a:lnTo>
                  <a:pt x="0" y="5642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84960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02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8943741" y="3464067"/>
            <a:ext cx="7559441" cy="4526215"/>
          </a:xfrm>
          <a:custGeom>
            <a:avLst/>
            <a:gdLst/>
            <a:ahLst/>
            <a:cxnLst/>
            <a:rect l="l" t="t" r="r" b="b"/>
            <a:pathLst>
              <a:path w="7559441" h="4526215">
                <a:moveTo>
                  <a:pt x="0" y="0"/>
                </a:moveTo>
                <a:lnTo>
                  <a:pt x="7559441" y="0"/>
                </a:lnTo>
                <a:lnTo>
                  <a:pt x="7559441" y="4526215"/>
                </a:lnTo>
                <a:lnTo>
                  <a:pt x="0" y="4526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0312770" y="4077335"/>
            <a:ext cx="2410692" cy="2410692"/>
          </a:xfrm>
          <a:custGeom>
            <a:avLst/>
            <a:gdLst/>
            <a:ahLst/>
            <a:cxnLst/>
            <a:rect l="l" t="t" r="r" b="b"/>
            <a:pathLst>
              <a:path w="2410692" h="2410692">
                <a:moveTo>
                  <a:pt x="0" y="0"/>
                </a:moveTo>
                <a:lnTo>
                  <a:pt x="2410691" y="0"/>
                </a:lnTo>
                <a:lnTo>
                  <a:pt x="2410691" y="2410692"/>
                </a:lnTo>
                <a:lnTo>
                  <a:pt x="0" y="24106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984960" y="806274"/>
            <a:ext cx="9700083" cy="1689956"/>
            <a:chOff x="0" y="0"/>
            <a:chExt cx="12933444" cy="2253275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12933444" cy="1316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82"/>
                </a:lnSpc>
              </a:pPr>
              <a:r>
                <a:rPr lang="en-US" sz="6200" spc="-186">
                  <a:solidFill>
                    <a:srgbClr val="FFFFFF"/>
                  </a:solidFill>
                  <a:latin typeface="Arial Bold"/>
                </a:rPr>
                <a:t>PROBLEMA DE PESQUISA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13977"/>
              <a:ext cx="11036269" cy="739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12488" y="2561734"/>
            <a:ext cx="6646664" cy="616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3"/>
              </a:lnSpc>
            </a:pPr>
            <a:r>
              <a:rPr lang="en-US" sz="3952">
                <a:solidFill>
                  <a:srgbClr val="FFFFFF"/>
                </a:solidFill>
                <a:latin typeface="Arial"/>
              </a:rPr>
              <a:t>  Qual a forma de agilizar o processo na interpretação de variáveis (O que é?), na obtenção e adição de dados nas fórmulas (onde?) e chegar ao resultado, com precisão, das fórmulas de física mais utilizadas?</a:t>
            </a:r>
          </a:p>
          <a:p>
            <a:pPr algn="ctr">
              <a:lnSpc>
                <a:spcPts val="4273"/>
              </a:lnSpc>
            </a:pPr>
            <a:endParaRPr lang="en-US" sz="3952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17448">
            <a:off x="-4743816" y="-4170808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5" y="0"/>
                </a:lnTo>
                <a:lnTo>
                  <a:pt x="21356205" y="6874465"/>
                </a:lnTo>
                <a:lnTo>
                  <a:pt x="0" y="687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84960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03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437625" y="2057419"/>
            <a:ext cx="5850375" cy="6507526"/>
            <a:chOff x="687070" y="247650"/>
            <a:chExt cx="11148060" cy="12400280"/>
          </a:xfrm>
        </p:grpSpPr>
        <p:sp>
          <p:nvSpPr>
            <p:cNvPr id="7" name="Freeform 7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l="l" t="t" r="r" b="b"/>
              <a:pathLst>
                <a:path w="11148061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4"/>
              <a:stretch>
                <a:fillRect l="-7777" t="-1260" r="-77452" b="-422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93438" y="3792383"/>
            <a:ext cx="3861408" cy="1689956"/>
            <a:chOff x="0" y="0"/>
            <a:chExt cx="5148544" cy="2253275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5148544" cy="1316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82"/>
                </a:lnSpc>
              </a:pPr>
              <a:r>
                <a:rPr lang="en-US" sz="6200" spc="-186">
                  <a:solidFill>
                    <a:srgbClr val="FFFFFF"/>
                  </a:solidFill>
                  <a:latin typeface="Arial Bold"/>
                </a:rPr>
                <a:t>OBJETIVO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13977"/>
              <a:ext cx="4393316" cy="739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93438" y="5453764"/>
            <a:ext cx="11359973" cy="186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3"/>
              </a:lnSpc>
              <a:spcBef>
                <a:spcPct val="0"/>
              </a:spcBef>
            </a:pPr>
            <a:r>
              <a:rPr lang="en-US" sz="2579">
                <a:solidFill>
                  <a:srgbClr val="FFFFFF"/>
                </a:solidFill>
                <a:latin typeface="Arial Bold"/>
              </a:rPr>
              <a:t>DESENVOLVER UM SOFTWARE DESKTOP QUE PERMITA AO USUÁRIO </a:t>
            </a:r>
          </a:p>
          <a:p>
            <a:pPr>
              <a:lnSpc>
                <a:spcPts val="2863"/>
              </a:lnSpc>
              <a:spcBef>
                <a:spcPct val="0"/>
              </a:spcBef>
            </a:pPr>
            <a:r>
              <a:rPr lang="en-US" sz="2579">
                <a:solidFill>
                  <a:srgbClr val="FFFFFF"/>
                </a:solidFill>
                <a:latin typeface="Arial Bold"/>
              </a:rPr>
              <a:t>RECÉM INGRESSADO NA FACULDADE RESOLVER PROBLEMAS </a:t>
            </a:r>
          </a:p>
          <a:p>
            <a:pPr>
              <a:lnSpc>
                <a:spcPts val="2863"/>
              </a:lnSpc>
              <a:spcBef>
                <a:spcPct val="0"/>
              </a:spcBef>
            </a:pPr>
            <a:r>
              <a:rPr lang="en-US" sz="2579">
                <a:solidFill>
                  <a:srgbClr val="FFFFFF"/>
                </a:solidFill>
                <a:latin typeface="Arial Bold"/>
              </a:rPr>
              <a:t>MATEMÁTICOS MEDIANTES AS FÓRMULAS MAIS UTILIZADAS NA </a:t>
            </a:r>
          </a:p>
          <a:p>
            <a:pPr>
              <a:lnSpc>
                <a:spcPts val="2863"/>
              </a:lnSpc>
              <a:spcBef>
                <a:spcPct val="0"/>
              </a:spcBef>
            </a:pPr>
            <a:r>
              <a:rPr lang="en-US" sz="2579">
                <a:solidFill>
                  <a:srgbClr val="FFFFFF"/>
                </a:solidFill>
                <a:latin typeface="Arial Bold"/>
              </a:rPr>
              <a:t>MATÉRIA DE FÍSICA 1, EM CONJUNTO DE EXPLICAÇÕES DA</a:t>
            </a:r>
          </a:p>
          <a:p>
            <a:pPr>
              <a:lnSpc>
                <a:spcPts val="2863"/>
              </a:lnSpc>
              <a:spcBef>
                <a:spcPct val="0"/>
              </a:spcBef>
            </a:pPr>
            <a:r>
              <a:rPr lang="en-US" sz="2579">
                <a:solidFill>
                  <a:srgbClr val="FFFFFF"/>
                </a:solidFill>
                <a:latin typeface="Arial Bold"/>
              </a:rPr>
              <a:t>UTILIZAÇÃO E O CONTEXTO DE CADA FÓRMULA.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2926" flipH="1">
            <a:off x="-247080" y="-3189493"/>
            <a:ext cx="21853999" cy="7390754"/>
          </a:xfrm>
          <a:custGeom>
            <a:avLst/>
            <a:gdLst/>
            <a:ahLst/>
            <a:cxnLst/>
            <a:rect l="l" t="t" r="r" b="b"/>
            <a:pathLst>
              <a:path w="21853999" h="7390754">
                <a:moveTo>
                  <a:pt x="21853999" y="0"/>
                </a:moveTo>
                <a:lnTo>
                  <a:pt x="0" y="0"/>
                </a:lnTo>
                <a:lnTo>
                  <a:pt x="0" y="7390754"/>
                </a:lnTo>
                <a:lnTo>
                  <a:pt x="21853999" y="7390754"/>
                </a:lnTo>
                <a:lnTo>
                  <a:pt x="218539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421268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04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753475">
            <a:off x="1373151" y="2241122"/>
            <a:ext cx="5754965" cy="4114800"/>
          </a:xfrm>
          <a:custGeom>
            <a:avLst/>
            <a:gdLst/>
            <a:ahLst/>
            <a:cxnLst/>
            <a:rect l="l" t="t" r="r" b="b"/>
            <a:pathLst>
              <a:path w="5754965" h="4114800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4694855">
            <a:off x="3022042" y="1632652"/>
            <a:ext cx="2265937" cy="4332314"/>
          </a:xfrm>
          <a:custGeom>
            <a:avLst/>
            <a:gdLst/>
            <a:ahLst/>
            <a:cxnLst/>
            <a:rect l="l" t="t" r="r" b="b"/>
            <a:pathLst>
              <a:path w="2265937" h="4332314">
                <a:moveTo>
                  <a:pt x="0" y="0"/>
                </a:moveTo>
                <a:lnTo>
                  <a:pt x="2265938" y="0"/>
                </a:lnTo>
                <a:lnTo>
                  <a:pt x="2265938" y="4332314"/>
                </a:lnTo>
                <a:lnTo>
                  <a:pt x="0" y="43323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244" r="-3124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9657331" y="4067120"/>
            <a:ext cx="6474910" cy="2564233"/>
            <a:chOff x="0" y="0"/>
            <a:chExt cx="8633214" cy="3418977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8633214" cy="2472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2"/>
                </a:lnSpc>
              </a:pPr>
              <a:r>
                <a:rPr lang="en-US" sz="6200" spc="-186">
                  <a:solidFill>
                    <a:srgbClr val="FFFFFF"/>
                  </a:solidFill>
                  <a:latin typeface="Arial Bold"/>
                </a:rPr>
                <a:t>EMBASAMENTO TEÓRICO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69677"/>
              <a:ext cx="7366828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73819" y="6983833"/>
            <a:ext cx="3780086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rial Bold"/>
              </a:rPr>
              <a:t>Calculadora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03497" y="8090003"/>
            <a:ext cx="5703114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Dispositivo para realização de cálculos numéricos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00355" y="6225592"/>
            <a:ext cx="1872258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rial Bold"/>
              </a:rPr>
              <a:t>Física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30272" y="7465480"/>
            <a:ext cx="8729028" cy="265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28"/>
              </a:lnSpc>
            </a:pPr>
            <a:r>
              <a:rPr lang="en-US" sz="2948">
                <a:solidFill>
                  <a:srgbClr val="FFFFFF"/>
                </a:solidFill>
                <a:latin typeface="Arial"/>
              </a:rPr>
              <a:t>Campo da ciência que investiga os fenômenos e as estruturas mais fundamentais da natureza, procurando sua compreensão e descrição em termos de leis mais gerais possíveis.</a:t>
            </a:r>
          </a:p>
          <a:p>
            <a:pPr algn="just">
              <a:lnSpc>
                <a:spcPts val="4128"/>
              </a:lnSpc>
            </a:pPr>
            <a:endParaRPr lang="en-US" sz="2948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7994629" y="6932343"/>
            <a:ext cx="47625" cy="1325731"/>
          </a:xfrm>
          <a:prstGeom prst="rect">
            <a:avLst/>
          </a:prstGeom>
          <a:solidFill>
            <a:srgbClr val="57FFDC"/>
          </a:solid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9034">
            <a:off x="277179" y="-2853048"/>
            <a:ext cx="17733642" cy="6440720"/>
          </a:xfrm>
          <a:custGeom>
            <a:avLst/>
            <a:gdLst/>
            <a:ahLst/>
            <a:cxnLst/>
            <a:rect l="l" t="t" r="r" b="b"/>
            <a:pathLst>
              <a:path w="17733642" h="6440720">
                <a:moveTo>
                  <a:pt x="0" y="0"/>
                </a:moveTo>
                <a:lnTo>
                  <a:pt x="17733642" y="0"/>
                </a:lnTo>
                <a:lnTo>
                  <a:pt x="17733642" y="6440720"/>
                </a:lnTo>
                <a:lnTo>
                  <a:pt x="0" y="6440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627308">
            <a:off x="5445209" y="7487829"/>
            <a:ext cx="17016201" cy="6180151"/>
          </a:xfrm>
          <a:custGeom>
            <a:avLst/>
            <a:gdLst/>
            <a:ahLst/>
            <a:cxnLst/>
            <a:rect l="l" t="t" r="r" b="b"/>
            <a:pathLst>
              <a:path w="17016201" h="6180151">
                <a:moveTo>
                  <a:pt x="0" y="0"/>
                </a:moveTo>
                <a:lnTo>
                  <a:pt x="17016201" y="0"/>
                </a:lnTo>
                <a:lnTo>
                  <a:pt x="17016201" y="6180152"/>
                </a:lnTo>
                <a:lnTo>
                  <a:pt x="0" y="6180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984960" y="7183858"/>
            <a:ext cx="616957" cy="2074442"/>
            <a:chOff x="0" y="0"/>
            <a:chExt cx="822610" cy="2765923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05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9741189" y="5474463"/>
            <a:ext cx="1490962" cy="1490962"/>
          </a:xfrm>
          <a:custGeom>
            <a:avLst/>
            <a:gdLst/>
            <a:ahLst/>
            <a:cxnLst/>
            <a:rect l="l" t="t" r="r" b="b"/>
            <a:pathLst>
              <a:path w="1490962" h="1490962">
                <a:moveTo>
                  <a:pt x="0" y="0"/>
                </a:moveTo>
                <a:lnTo>
                  <a:pt x="1490962" y="0"/>
                </a:lnTo>
                <a:lnTo>
                  <a:pt x="1490962" y="1490961"/>
                </a:lnTo>
                <a:lnTo>
                  <a:pt x="0" y="1490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745462" y="2572385"/>
            <a:ext cx="9457970" cy="1697458"/>
            <a:chOff x="0" y="0"/>
            <a:chExt cx="12610627" cy="2263277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12610627" cy="1316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2"/>
                </a:lnSpc>
              </a:pPr>
              <a:r>
                <a:rPr lang="en-US" sz="6200" spc="-186">
                  <a:solidFill>
                    <a:srgbClr val="FFFFFF"/>
                  </a:solidFill>
                  <a:latin typeface="Arial Bold"/>
                </a:rPr>
                <a:t>MATERIAIS E MÉTODOS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13977"/>
              <a:ext cx="10760804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0" y="4212693"/>
            <a:ext cx="18288000" cy="364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Para 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criação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deste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software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foi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utilizado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>
                <a:solidFill>
                  <a:srgbClr val="FFFFFF"/>
                </a:solidFill>
                <a:latin typeface="Arial Bold"/>
              </a:rPr>
              <a:t>Python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na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 Bold"/>
              </a:rPr>
              <a:t>versão</a:t>
            </a:r>
            <a:r>
              <a:rPr lang="en-US" sz="3399" dirty="0">
                <a:solidFill>
                  <a:srgbClr val="FFFFFF"/>
                </a:solidFill>
                <a:latin typeface="Arial Bold"/>
              </a:rPr>
              <a:t> 3.12.0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conjuntamente</a:t>
            </a:r>
            <a:endParaRPr lang="en-US" sz="3399" dirty="0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de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bibliotecas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como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 Bold"/>
              </a:rPr>
              <a:t>tkinter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para 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criação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das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telas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visuais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e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interativas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Arial Bold"/>
              </a:rPr>
              <a:t>webbrowser</a:t>
            </a:r>
            <a:endParaRPr lang="en-US" sz="3399" dirty="0">
              <a:solidFill>
                <a:srgbClr val="FFFFFF"/>
              </a:solidFill>
              <a:latin typeface="Arial Bold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e </a:t>
            </a:r>
            <a:r>
              <a:rPr lang="en-US" sz="3399" dirty="0" err="1">
                <a:solidFill>
                  <a:srgbClr val="FFFFFF"/>
                </a:solidFill>
                <a:latin typeface="Arial Bold"/>
              </a:rPr>
              <a:t>qrcode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para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abrir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página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principal do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projeto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no GitHub, </a:t>
            </a:r>
            <a:r>
              <a:rPr lang="en-US" sz="3399" dirty="0">
                <a:solidFill>
                  <a:srgbClr val="FFFFFF"/>
                </a:solidFill>
                <a:latin typeface="Arial Bold"/>
              </a:rPr>
              <a:t>math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que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nos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possibilita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calcular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operações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complexas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com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relações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de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ângulos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3399" dirty="0">
                <a:solidFill>
                  <a:srgbClr val="FFFFFF"/>
                </a:solidFill>
                <a:latin typeface="Arial Bold"/>
              </a:rPr>
              <a:t>Pillow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para 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visualização</a:t>
            </a:r>
            <a:endParaRPr lang="en-US" sz="3399" dirty="0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de imagens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dentro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das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telas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criadas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pelo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tkinter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Arial Bold"/>
              </a:rPr>
              <a:t>Pyinstaller</a:t>
            </a:r>
            <a:r>
              <a:rPr lang="en-US" sz="3399" dirty="0">
                <a:solidFill>
                  <a:srgbClr val="FFFFFF"/>
                </a:solidFill>
                <a:latin typeface="Arial Bold"/>
              </a:rPr>
              <a:t> e </a:t>
            </a:r>
            <a:r>
              <a:rPr lang="en-US" sz="3399" dirty="0" err="1">
                <a:solidFill>
                  <a:srgbClr val="FFFFFF"/>
                </a:solidFill>
                <a:latin typeface="Arial Bold"/>
              </a:rPr>
              <a:t>ttkthemes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para 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criação</a:t>
            </a:r>
            <a:endParaRPr lang="en-US" sz="3399" dirty="0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do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executado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do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projeto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9034">
            <a:off x="277179" y="-2853048"/>
            <a:ext cx="17733642" cy="6440720"/>
          </a:xfrm>
          <a:custGeom>
            <a:avLst/>
            <a:gdLst/>
            <a:ahLst/>
            <a:cxnLst/>
            <a:rect l="l" t="t" r="r" b="b"/>
            <a:pathLst>
              <a:path w="17733642" h="6440720">
                <a:moveTo>
                  <a:pt x="0" y="0"/>
                </a:moveTo>
                <a:lnTo>
                  <a:pt x="17733642" y="0"/>
                </a:lnTo>
                <a:lnTo>
                  <a:pt x="17733642" y="6440720"/>
                </a:lnTo>
                <a:lnTo>
                  <a:pt x="0" y="6440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627308">
            <a:off x="5445209" y="7487829"/>
            <a:ext cx="17016201" cy="6180151"/>
          </a:xfrm>
          <a:custGeom>
            <a:avLst/>
            <a:gdLst/>
            <a:ahLst/>
            <a:cxnLst/>
            <a:rect l="l" t="t" r="r" b="b"/>
            <a:pathLst>
              <a:path w="17016201" h="6180151">
                <a:moveTo>
                  <a:pt x="0" y="0"/>
                </a:moveTo>
                <a:lnTo>
                  <a:pt x="17016201" y="0"/>
                </a:lnTo>
                <a:lnTo>
                  <a:pt x="17016201" y="6180152"/>
                </a:lnTo>
                <a:lnTo>
                  <a:pt x="0" y="6180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984960" y="7193383"/>
            <a:ext cx="616957" cy="2074442"/>
            <a:chOff x="0" y="0"/>
            <a:chExt cx="822610" cy="2765923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06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9741189" y="5474463"/>
            <a:ext cx="1490962" cy="1490962"/>
          </a:xfrm>
          <a:custGeom>
            <a:avLst/>
            <a:gdLst/>
            <a:ahLst/>
            <a:cxnLst/>
            <a:rect l="l" t="t" r="r" b="b"/>
            <a:pathLst>
              <a:path w="1490962" h="1490962">
                <a:moveTo>
                  <a:pt x="0" y="0"/>
                </a:moveTo>
                <a:lnTo>
                  <a:pt x="1490962" y="0"/>
                </a:lnTo>
                <a:lnTo>
                  <a:pt x="1490962" y="1490961"/>
                </a:lnTo>
                <a:lnTo>
                  <a:pt x="0" y="1490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2460182" y="8048539"/>
            <a:ext cx="1653603" cy="1993293"/>
          </a:xfrm>
          <a:custGeom>
            <a:avLst/>
            <a:gdLst/>
            <a:ahLst/>
            <a:cxnLst/>
            <a:rect l="l" t="t" r="r" b="b"/>
            <a:pathLst>
              <a:path w="1653603" h="1993293">
                <a:moveTo>
                  <a:pt x="0" y="0"/>
                </a:moveTo>
                <a:lnTo>
                  <a:pt x="1653603" y="0"/>
                </a:lnTo>
                <a:lnTo>
                  <a:pt x="1653603" y="1993293"/>
                </a:lnTo>
                <a:lnTo>
                  <a:pt x="0" y="1993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5808085" y="7987049"/>
            <a:ext cx="1563802" cy="1891861"/>
          </a:xfrm>
          <a:custGeom>
            <a:avLst/>
            <a:gdLst/>
            <a:ahLst/>
            <a:cxnLst/>
            <a:rect l="l" t="t" r="r" b="b"/>
            <a:pathLst>
              <a:path w="1563802" h="1891861">
                <a:moveTo>
                  <a:pt x="0" y="0"/>
                </a:moveTo>
                <a:lnTo>
                  <a:pt x="1563803" y="0"/>
                </a:lnTo>
                <a:lnTo>
                  <a:pt x="1563803" y="1891861"/>
                </a:lnTo>
                <a:lnTo>
                  <a:pt x="0" y="18918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9067338" y="7936333"/>
            <a:ext cx="1914503" cy="2217705"/>
          </a:xfrm>
          <a:custGeom>
            <a:avLst/>
            <a:gdLst/>
            <a:ahLst/>
            <a:cxnLst/>
            <a:rect l="l" t="t" r="r" b="b"/>
            <a:pathLst>
              <a:path w="1914503" h="2217705">
                <a:moveTo>
                  <a:pt x="0" y="0"/>
                </a:moveTo>
                <a:lnTo>
                  <a:pt x="1914503" y="0"/>
                </a:lnTo>
                <a:lnTo>
                  <a:pt x="1914503" y="2217705"/>
                </a:lnTo>
                <a:lnTo>
                  <a:pt x="0" y="22177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745462" y="2572385"/>
            <a:ext cx="9457970" cy="1697458"/>
            <a:chOff x="0" y="0"/>
            <a:chExt cx="12610627" cy="226327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12610627" cy="1316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2"/>
                </a:lnSpc>
              </a:pPr>
              <a:r>
                <a:rPr lang="en-US" sz="6200" spc="-186">
                  <a:solidFill>
                    <a:srgbClr val="FFFFFF"/>
                  </a:solidFill>
                  <a:latin typeface="Arial Bold"/>
                </a:rPr>
                <a:t>MATERIAIS E MÉTODOS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513977"/>
              <a:ext cx="10760804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896889" y="4069818"/>
            <a:ext cx="14494222" cy="364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Para o cálculo das fórmulas foi utilizado em sua grande maioria a </a:t>
            </a:r>
            <a:r>
              <a:rPr lang="en-US" sz="3399">
                <a:solidFill>
                  <a:srgbClr val="FFFFFF"/>
                </a:solidFill>
                <a:latin typeface="Arial Bold"/>
              </a:rPr>
              <a:t>lógica de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 Bold"/>
              </a:rPr>
              <a:t>programação básica</a:t>
            </a:r>
            <a:r>
              <a:rPr lang="en-US" sz="3399">
                <a:solidFill>
                  <a:srgbClr val="FFFFFF"/>
                </a:solidFill>
                <a:latin typeface="Arial"/>
              </a:rPr>
              <a:t> aprendida durante o curso e vídeos na internet.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As formulas como um todo são calculadas mediante </a:t>
            </a:r>
            <a:r>
              <a:rPr lang="en-US" sz="3399">
                <a:solidFill>
                  <a:srgbClr val="FFFFFF"/>
                </a:solidFill>
                <a:latin typeface="Arial Bold"/>
              </a:rPr>
              <a:t>funções</a:t>
            </a:r>
            <a:r>
              <a:rPr lang="en-US" sz="3399">
                <a:solidFill>
                  <a:srgbClr val="FFFFFF"/>
                </a:solidFill>
                <a:latin typeface="Arial"/>
              </a:rPr>
              <a:t> as quais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solicitam o usuário a entrada (</a:t>
            </a:r>
            <a:r>
              <a:rPr lang="en-US" sz="3399">
                <a:solidFill>
                  <a:srgbClr val="FFFFFF"/>
                </a:solidFill>
                <a:latin typeface="Arial Bold"/>
              </a:rPr>
              <a:t>entry</a:t>
            </a:r>
            <a:r>
              <a:rPr lang="en-US" sz="3399">
                <a:solidFill>
                  <a:srgbClr val="FFFFFF"/>
                </a:solidFill>
                <a:latin typeface="Arial"/>
              </a:rPr>
              <a:t>) de variáveis para o cálculo da fórmula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O projeto é executado em sistemas operacionais como </a:t>
            </a:r>
            <a:r>
              <a:rPr lang="en-US" sz="3399">
                <a:solidFill>
                  <a:srgbClr val="FFFFFF"/>
                </a:solidFill>
                <a:latin typeface="Arial Bold"/>
              </a:rPr>
              <a:t>Windows</a:t>
            </a:r>
            <a:r>
              <a:rPr lang="en-US" sz="3399">
                <a:solidFill>
                  <a:srgbClr val="FFFFFF"/>
                </a:solidFill>
                <a:latin typeface="Arial"/>
              </a:rPr>
              <a:t>, </a:t>
            </a:r>
            <a:r>
              <a:rPr lang="en-US" sz="3399">
                <a:solidFill>
                  <a:srgbClr val="FFFFFF"/>
                </a:solidFill>
                <a:latin typeface="Arial Bold"/>
              </a:rPr>
              <a:t>Linux</a:t>
            </a:r>
            <a:r>
              <a:rPr lang="en-US" sz="3399">
                <a:solidFill>
                  <a:srgbClr val="FFFFFF"/>
                </a:solidFill>
                <a:latin typeface="Arial"/>
              </a:rPr>
              <a:t> e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 Bold"/>
              </a:rPr>
              <a:t>MacOS</a:t>
            </a:r>
            <a:r>
              <a:rPr lang="en-US" sz="3399">
                <a:solidFill>
                  <a:srgbClr val="FFFFFF"/>
                </a:solidFill>
                <a:latin typeface="Arial"/>
              </a:rPr>
              <a:t> assim possibilitando a abrangência de sua utilização.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01603">
            <a:off x="5328173" y="-816435"/>
            <a:ext cx="18528255" cy="5642970"/>
          </a:xfrm>
          <a:custGeom>
            <a:avLst/>
            <a:gdLst/>
            <a:ahLst/>
            <a:cxnLst/>
            <a:rect l="l" t="t" r="r" b="b"/>
            <a:pathLst>
              <a:path w="18528255" h="5642970">
                <a:moveTo>
                  <a:pt x="0" y="0"/>
                </a:moveTo>
                <a:lnTo>
                  <a:pt x="18528254" y="0"/>
                </a:lnTo>
                <a:lnTo>
                  <a:pt x="18528254" y="5642970"/>
                </a:lnTo>
                <a:lnTo>
                  <a:pt x="0" y="5642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84960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07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9556602" y="3159697"/>
            <a:ext cx="8905923" cy="6844838"/>
          </a:xfrm>
          <a:custGeom>
            <a:avLst/>
            <a:gdLst/>
            <a:ahLst/>
            <a:cxnLst/>
            <a:rect l="l" t="t" r="r" b="b"/>
            <a:pathLst>
              <a:path w="8905923" h="6844838">
                <a:moveTo>
                  <a:pt x="0" y="0"/>
                </a:moveTo>
                <a:lnTo>
                  <a:pt x="8905922" y="0"/>
                </a:lnTo>
                <a:lnTo>
                  <a:pt x="8905922" y="6844838"/>
                </a:lnTo>
                <a:lnTo>
                  <a:pt x="0" y="6844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667258" y="749655"/>
            <a:ext cx="13563600" cy="2425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Arial Bold"/>
              </a:rPr>
              <a:t>Metodologia de </a:t>
            </a:r>
          </a:p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Arial Bold"/>
              </a:rPr>
              <a:t>desenvolvimento do software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4883" y="5105400"/>
            <a:ext cx="11374636" cy="486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O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projeto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foi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desenhado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para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seguir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a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metodologia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de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desenvolvimento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de software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 do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tipo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cascada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portanto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desde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seu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início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foi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definido</a:t>
            </a:r>
            <a:endParaRPr lang="en-US" sz="3399" dirty="0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os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requerimentos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e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foram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implementados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um de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cada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vez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ou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seja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, 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criação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da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última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tela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dependeu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do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desenvolvimento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e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manutenção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da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primeira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tela</a:t>
            </a:r>
            <a:endParaRPr lang="en-US" sz="3399" dirty="0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 do software.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28806" flipV="1">
            <a:off x="-5846362" y="-3437232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6874464"/>
                </a:moveTo>
                <a:lnTo>
                  <a:pt x="21356206" y="6874464"/>
                </a:lnTo>
                <a:lnTo>
                  <a:pt x="21356206" y="0"/>
                </a:lnTo>
                <a:lnTo>
                  <a:pt x="0" y="0"/>
                </a:lnTo>
                <a:lnTo>
                  <a:pt x="0" y="68744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08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10093771" y="2387285"/>
            <a:ext cx="47625" cy="1325731"/>
          </a:xfrm>
          <a:prstGeom prst="rect">
            <a:avLst/>
          </a:prstGeom>
          <a:solidFill>
            <a:srgbClr val="57FFDC"/>
          </a:solid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028700" y="7008826"/>
            <a:ext cx="2728483" cy="2849590"/>
          </a:xfrm>
          <a:custGeom>
            <a:avLst/>
            <a:gdLst/>
            <a:ahLst/>
            <a:cxnLst/>
            <a:rect l="l" t="t" r="r" b="b"/>
            <a:pathLst>
              <a:path w="2728483" h="2849590">
                <a:moveTo>
                  <a:pt x="0" y="0"/>
                </a:moveTo>
                <a:lnTo>
                  <a:pt x="2728483" y="0"/>
                </a:lnTo>
                <a:lnTo>
                  <a:pt x="2728483" y="2849590"/>
                </a:lnTo>
                <a:lnTo>
                  <a:pt x="0" y="28495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5388599" y="403734"/>
            <a:ext cx="9457970" cy="1697458"/>
            <a:chOff x="0" y="0"/>
            <a:chExt cx="12610627" cy="226327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12610627" cy="1316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2"/>
                </a:lnSpc>
              </a:pPr>
              <a:r>
                <a:rPr lang="en-US" sz="6200" spc="-186">
                  <a:solidFill>
                    <a:srgbClr val="FFFFFF"/>
                  </a:solidFill>
                  <a:latin typeface="Arial Bold"/>
                </a:rPr>
                <a:t>PROJETO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13977"/>
              <a:ext cx="10760804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388599" y="1410947"/>
            <a:ext cx="10725011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O projeto consiste em diversas telas as quais serão apresentadas a seguir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7740" y="5179651"/>
            <a:ext cx="2567434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Tela principal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534" y="3442215"/>
            <a:ext cx="11673270" cy="61635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28806" flipV="1">
            <a:off x="-5846362" y="-3437232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6874464"/>
                </a:moveTo>
                <a:lnTo>
                  <a:pt x="21356206" y="6874464"/>
                </a:lnTo>
                <a:lnTo>
                  <a:pt x="21356206" y="0"/>
                </a:lnTo>
                <a:lnTo>
                  <a:pt x="0" y="0"/>
                </a:lnTo>
                <a:lnTo>
                  <a:pt x="0" y="68744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sz="2399">
                  <a:solidFill>
                    <a:srgbClr val="FFFFFF"/>
                  </a:solidFill>
                  <a:latin typeface="HK Grotesk Bold"/>
                </a:rPr>
                <a:t>09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666631" y="459340"/>
            <a:ext cx="9457970" cy="1697458"/>
            <a:chOff x="0" y="0"/>
            <a:chExt cx="12610627" cy="2263277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2610627" cy="1316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2"/>
                </a:lnSpc>
              </a:pPr>
              <a:r>
                <a:rPr lang="en-US" sz="6200" spc="-186">
                  <a:solidFill>
                    <a:srgbClr val="FFFFFF"/>
                  </a:solidFill>
                  <a:latin typeface="Arial Bold"/>
                </a:rPr>
                <a:t>PROJETO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13977"/>
              <a:ext cx="10760804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rot="-5400000">
            <a:off x="10371804" y="1470120"/>
            <a:ext cx="47625" cy="1325731"/>
          </a:xfrm>
          <a:prstGeom prst="rect">
            <a:avLst/>
          </a:prstGeom>
          <a:solidFill>
            <a:srgbClr val="57FFDC"/>
          </a:solid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028700" y="6935776"/>
            <a:ext cx="3357866" cy="2322524"/>
          </a:xfrm>
          <a:custGeom>
            <a:avLst/>
            <a:gdLst/>
            <a:ahLst/>
            <a:cxnLst/>
            <a:rect l="l" t="t" r="r" b="b"/>
            <a:pathLst>
              <a:path w="3357866" h="2322524">
                <a:moveTo>
                  <a:pt x="0" y="0"/>
                </a:moveTo>
                <a:lnTo>
                  <a:pt x="3357866" y="0"/>
                </a:lnTo>
                <a:lnTo>
                  <a:pt x="3357866" y="2322524"/>
                </a:lnTo>
                <a:lnTo>
                  <a:pt x="0" y="23225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1317710" y="5179651"/>
            <a:ext cx="2807494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ial"/>
              </a:rPr>
              <a:t>Menu principal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067" y="2894421"/>
            <a:ext cx="11062394" cy="63638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484</Words>
  <Application>Microsoft Macintosh PowerPoint</Application>
  <PresentationFormat>Personalizar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HK Grotesk Bold</vt:lpstr>
      <vt:lpstr>Arial</vt:lpstr>
      <vt:lpstr>Arial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Tecnologia nos Negócios e no Trabalho</dc:title>
  <cp:lastModifiedBy>Matheus Henrique De Oliveira - Alumno</cp:lastModifiedBy>
  <cp:revision>10</cp:revision>
  <dcterms:created xsi:type="dcterms:W3CDTF">2006-08-16T00:00:00Z</dcterms:created>
  <dcterms:modified xsi:type="dcterms:W3CDTF">2023-11-22T23:42:09Z</dcterms:modified>
  <dc:identifier>DAFwJ5bRnJQ</dc:identifier>
</cp:coreProperties>
</file>